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61" r:id="rId5"/>
    <p:sldId id="263" r:id="rId6"/>
    <p:sldId id="267" r:id="rId7"/>
    <p:sldId id="268" r:id="rId8"/>
    <p:sldId id="271" r:id="rId9"/>
    <p:sldId id="272" r:id="rId10"/>
    <p:sldId id="275" r:id="rId11"/>
    <p:sldId id="270" r:id="rId12"/>
    <p:sldId id="274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Next</a:t>
            </a:r>
            <a:r>
              <a:rPr lang="hu-HU" dirty="0"/>
              <a:t>.</a:t>
            </a:r>
            <a:r>
              <a:rPr lang="en-US" dirty="0" err="1"/>
              <a:t>js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7963" y="4050587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hu-HU" dirty="0"/>
              <a:t>Felházi Zoltán, gózner márk, kovács gergő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926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AUTH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93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4C7C-5CB7-EB57-14B7-D43D96A8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Next.js főbb jellemzői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16831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nyílt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forráskódú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React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Söhne"/>
              </a:rPr>
              <a:t>keretrendszer</a:t>
            </a:r>
            <a:endParaRPr lang="hu-HU" b="0" i="0" dirty="0">
              <a:solidFill>
                <a:schemeClr val="tx1"/>
              </a:solidFill>
              <a:effectLst/>
              <a:latin typeface="Söhne"/>
            </a:endParaRPr>
          </a:p>
          <a:p>
            <a:r>
              <a:rPr lang="hu-HU" dirty="0">
                <a:solidFill>
                  <a:schemeClr val="tx1"/>
                </a:solidFill>
              </a:rPr>
              <a:t>SSR, SSG lehetőségek</a:t>
            </a:r>
          </a:p>
          <a:p>
            <a:r>
              <a:rPr lang="hu-HU" dirty="0">
                <a:solidFill>
                  <a:schemeClr val="tx1"/>
                </a:solidFill>
              </a:rPr>
              <a:t>beépített optimálizált build</a:t>
            </a:r>
          </a:p>
          <a:p>
            <a:r>
              <a:rPr lang="hu-HU" dirty="0">
                <a:solidFill>
                  <a:schemeClr val="tx1"/>
                </a:solidFill>
              </a:rPr>
              <a:t>file system alapú routing</a:t>
            </a:r>
          </a:p>
          <a:p>
            <a:r>
              <a:rPr lang="hu-HU" dirty="0">
                <a:solidFill>
                  <a:schemeClr val="tx1"/>
                </a:solidFill>
              </a:rPr>
              <a:t>előre rendereli a statikus fileokat</a:t>
            </a:r>
          </a:p>
          <a:p>
            <a:r>
              <a:rPr lang="hu-HU" dirty="0">
                <a:solidFill>
                  <a:schemeClr val="tx1"/>
                </a:solidFill>
              </a:rPr>
              <a:t>SEO-barát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831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4C7C-5CB7-EB57-14B7-D43D96A8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mikor használjunk next.js-t?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26162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hu-HU" dirty="0">
                <a:solidFill>
                  <a:schemeClr val="tx1"/>
                </a:solidFill>
              </a:rPr>
              <a:t>Ha ki akarjuk használni a SSR / SSG feature-jeit</a:t>
            </a:r>
          </a:p>
          <a:p>
            <a:r>
              <a:rPr lang="hu-HU" dirty="0">
                <a:solidFill>
                  <a:schemeClr val="tx1"/>
                </a:solidFill>
              </a:rPr>
              <a:t>Ha SEO-barát oldalakat akarunk fejleszteni</a:t>
            </a:r>
          </a:p>
          <a:p>
            <a:r>
              <a:rPr lang="hu-HU" dirty="0">
                <a:solidFill>
                  <a:schemeClr val="tx1"/>
                </a:solidFill>
              </a:rPr>
              <a:t>Pl: e-commerce, blog típusú websiteok</a:t>
            </a:r>
          </a:p>
          <a:p>
            <a:r>
              <a:rPr lang="hu-HU" dirty="0">
                <a:solidFill>
                  <a:schemeClr val="tx1"/>
                </a:solidFill>
              </a:rPr>
              <a:t>A következő híresebb websiteok Next.js-thasználnak: TikTok, Netflix, Nike, PlayStation, Porsche</a:t>
            </a: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815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829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File system alapú routing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496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926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SSR vs. Ssg vs. csr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631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08922"/>
            <a:ext cx="10053735" cy="4245429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SSG: buildkor generálja a HTML-t, olzankor használjuk, amikor build után nem változik az oldal tartalma. (SEO-barát) </a:t>
            </a:r>
          </a:p>
          <a:p>
            <a:r>
              <a:rPr lang="hu-HU" dirty="0">
                <a:solidFill>
                  <a:schemeClr val="tx1"/>
                </a:solidFill>
              </a:rPr>
              <a:t>SSR: buildkor egy kezdetleges HTML-t generál, viszont runtime is mindig legenerálja a HTML-t build után is. (SEO-barát)</a:t>
            </a:r>
          </a:p>
          <a:p>
            <a:r>
              <a:rPr lang="hu-HU" dirty="0">
                <a:solidFill>
                  <a:schemeClr val="tx1"/>
                </a:solidFill>
              </a:rPr>
              <a:t>CSR: nem generál HTML-t, majd a JS bundle fogja feltölteni adatokkal. (nem SEO-barát). Dashboard app-eknél használjuk</a:t>
            </a:r>
          </a:p>
          <a:p>
            <a:r>
              <a:rPr lang="hu-HU" dirty="0">
                <a:solidFill>
                  <a:schemeClr val="tx1"/>
                </a:solidFill>
              </a:rPr>
              <a:t>CSR SWR-el: hasonló a CSR-hez, viszont NEM szükséges refreshelni az oldalt azért, hogy frissítse az oldalon található adatokat. (pl. live statisztikák, stream)</a:t>
            </a: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549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4C7C-5CB7-EB57-14B7-D43D96A8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Next.js SEO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26162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>
                <a:solidFill>
                  <a:schemeClr val="tx1"/>
                </a:solidFill>
                <a:effectLst/>
                <a:latin typeface="-apple-system"/>
              </a:rPr>
              <a:t>A Next.js beépített támogatást nyújt a statikus oldalgeneráláshoz (SSG), ami jobb SEO képességet biztosít, mint a kliensoldali </a:t>
            </a:r>
            <a:r>
              <a:rPr lang="hu-HU" b="0" i="0" dirty="0" err="1">
                <a:solidFill>
                  <a:schemeClr val="tx1"/>
                </a:solidFill>
                <a:effectLst/>
                <a:latin typeface="-apple-system"/>
              </a:rPr>
              <a:t>renderelés</a:t>
            </a:r>
            <a:r>
              <a:rPr lang="hu-HU" b="0" i="0" dirty="0">
                <a:solidFill>
                  <a:schemeClr val="tx1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>
                <a:solidFill>
                  <a:schemeClr val="tx1"/>
                </a:solidFill>
                <a:effectLst/>
                <a:latin typeface="-apple-system"/>
              </a:rPr>
              <a:t>Van egy beépített </a:t>
            </a:r>
            <a:r>
              <a:rPr lang="en-US" dirty="0">
                <a:solidFill>
                  <a:schemeClr val="tx1"/>
                </a:solidFill>
                <a:latin typeface="-apple-system"/>
              </a:rPr>
              <a:t>HEAD </a:t>
            </a:r>
            <a:r>
              <a:rPr lang="hu-HU" b="0" i="0" dirty="0">
                <a:solidFill>
                  <a:schemeClr val="tx1"/>
                </a:solidFill>
                <a:effectLst/>
                <a:latin typeface="-apple-system"/>
              </a:rPr>
              <a:t>komponense is, amely kezeli az SEO </a:t>
            </a:r>
            <a:r>
              <a:rPr lang="hu-HU" b="0" i="0" dirty="0" err="1">
                <a:solidFill>
                  <a:schemeClr val="tx1"/>
                </a:solidFill>
                <a:effectLst/>
                <a:latin typeface="-apple-system"/>
              </a:rPr>
              <a:t>metaadatokat</a:t>
            </a:r>
            <a:r>
              <a:rPr lang="hu-HU" b="0" i="0" dirty="0">
                <a:solidFill>
                  <a:schemeClr val="tx1"/>
                </a:solidFill>
                <a:effectLst/>
                <a:latin typeface="-apple-system"/>
              </a:rPr>
              <a:t>, mint például a cím, leírás</a:t>
            </a:r>
            <a:r>
              <a:rPr lang="en-US" b="0" i="0" dirty="0">
                <a:solidFill>
                  <a:schemeClr val="tx1"/>
                </a:solidFill>
                <a:effectLst/>
                <a:latin typeface="-apple-system"/>
              </a:rPr>
              <a:t> </a:t>
            </a:r>
            <a:r>
              <a:rPr lang="hu-HU" b="0" i="0" dirty="0">
                <a:solidFill>
                  <a:schemeClr val="tx1"/>
                </a:solidFill>
                <a:effectLst/>
                <a:latin typeface="-apple-system"/>
              </a:rPr>
              <a:t>és kanonikus linkek.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>
                <a:solidFill>
                  <a:schemeClr val="tx1"/>
                </a:solidFill>
                <a:effectLst/>
                <a:latin typeface="-apple-system"/>
              </a:rPr>
              <a:t>Ha több oldal van egy weboldalon, akkor több </a:t>
            </a:r>
            <a:r>
              <a:rPr lang="hu-HU" b="0" i="0" dirty="0" err="1">
                <a:solidFill>
                  <a:schemeClr val="tx1"/>
                </a:solidFill>
                <a:effectLst/>
                <a:latin typeface="-apple-system"/>
              </a:rPr>
              <a:t>meta</a:t>
            </a:r>
            <a:r>
              <a:rPr lang="hu-HU" b="0" i="0" dirty="0">
                <a:solidFill>
                  <a:schemeClr val="tx1"/>
                </a:solidFill>
                <a:effectLst/>
                <a:latin typeface="-apple-system"/>
              </a:rPr>
              <a:t> címke is szükséges, erre használható a </a:t>
            </a:r>
            <a:r>
              <a:rPr lang="hu-HU" b="0" i="0" dirty="0" err="1">
                <a:solidFill>
                  <a:schemeClr val="tx1"/>
                </a:solidFill>
                <a:effectLst/>
                <a:latin typeface="-apple-system"/>
              </a:rPr>
              <a:t>next-seo</a:t>
            </a:r>
            <a:r>
              <a:rPr lang="hu-HU" b="0" i="0" dirty="0">
                <a:solidFill>
                  <a:schemeClr val="tx1"/>
                </a:solidFill>
                <a:effectLst/>
                <a:latin typeface="-apple-system"/>
              </a:rPr>
              <a:t> csomag.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hu-HU" b="0" i="0" dirty="0">
              <a:solidFill>
                <a:schemeClr val="tx1"/>
              </a:solidFill>
              <a:effectLst/>
              <a:latin typeface="-apple-system"/>
            </a:endParaRP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139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DEE2D-B3FF-E3C0-E39B-4E8E04E93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821" y="2926531"/>
            <a:ext cx="8383590" cy="759676"/>
          </a:xfrm>
        </p:spPr>
        <p:txBody>
          <a:bodyPr/>
          <a:lstStyle/>
          <a:p>
            <a:pPr algn="ctr"/>
            <a:r>
              <a:rPr lang="hu-HU" dirty="0"/>
              <a:t>SEO optimalizáció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2C650-43C0-6D6B-8200-CDD3EC41A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hu-HU" dirty="0"/>
          </a:p>
          <a:p>
            <a:endParaRPr lang="hu-HU" dirty="0"/>
          </a:p>
          <a:p>
            <a:r>
              <a:rPr lang="hu-HU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163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4C7C-5CB7-EB57-14B7-D43D96A8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Nextauth.js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1A875-D52D-A9F9-7E05-B94B5A96D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26162"/>
          </a:xfrm>
          <a:solidFill>
            <a:srgbClr val="000000">
              <a:alpha val="6509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</a:t>
            </a:r>
            <a:r>
              <a:rPr lang="hu-HU" dirty="0" err="1">
                <a:solidFill>
                  <a:schemeClr val="tx1"/>
                </a:solidFill>
              </a:rPr>
              <a:t>atékony</a:t>
            </a:r>
            <a:r>
              <a:rPr lang="hu-HU" dirty="0">
                <a:solidFill>
                  <a:schemeClr val="tx1"/>
                </a:solidFill>
              </a:rPr>
              <a:t> és egyszerű megoldás </a:t>
            </a:r>
            <a:r>
              <a:rPr lang="en-US" dirty="0" err="1">
                <a:solidFill>
                  <a:schemeClr val="tx1"/>
                </a:solidFill>
              </a:rPr>
              <a:t>az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autentikáció</a:t>
            </a:r>
            <a:r>
              <a:rPr lang="hu-HU" dirty="0">
                <a:solidFill>
                  <a:schemeClr val="tx1"/>
                </a:solidFill>
              </a:rPr>
              <a:t> és az </a:t>
            </a:r>
            <a:r>
              <a:rPr lang="hu-HU" dirty="0" err="1">
                <a:solidFill>
                  <a:schemeClr val="tx1"/>
                </a:solidFill>
              </a:rPr>
              <a:t>autorizáció</a:t>
            </a:r>
            <a:r>
              <a:rPr lang="hu-HU" dirty="0">
                <a:solidFill>
                  <a:schemeClr val="tx1"/>
                </a:solidFill>
              </a:rPr>
              <a:t> kezelésére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Egyszerű integráció a Next.js alkalmazásokkal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Támogatja a legnépszerűbb </a:t>
            </a:r>
            <a:r>
              <a:rPr lang="hu-HU" b="0" i="0" dirty="0" err="1">
                <a:solidFill>
                  <a:srgbClr val="D1D5DB"/>
                </a:solidFill>
                <a:effectLst/>
                <a:latin typeface="Söhne"/>
              </a:rPr>
              <a:t>autentikációs</a:t>
            </a:r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 szolgáltatásokat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</a:t>
            </a:r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pl. </a:t>
            </a:r>
            <a:r>
              <a:rPr lang="hu-HU" b="0" i="0" dirty="0">
                <a:solidFill>
                  <a:srgbClr val="D1D5DB"/>
                </a:solidFill>
                <a:effectLst/>
                <a:latin typeface="Söhne"/>
              </a:rPr>
              <a:t>Google,  Facebook, GitHub é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 </a:t>
            </a:r>
            <a:r>
              <a:rPr lang="hu-HU" b="0" i="0" dirty="0" err="1">
                <a:solidFill>
                  <a:srgbClr val="D1D5DB"/>
                </a:solidFill>
                <a:effectLst/>
                <a:latin typeface="Söhne"/>
              </a:rPr>
              <a:t>Twitter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Rugalmas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testreszabási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lehetőségek</a:t>
            </a:r>
            <a:r>
              <a:rPr lang="en-US" dirty="0">
                <a:solidFill>
                  <a:srgbClr val="D1D5DB"/>
                </a:solidFill>
                <a:latin typeface="Söhne"/>
              </a:rPr>
              <a:t>: </a:t>
            </a:r>
            <a:r>
              <a:rPr lang="en-US">
                <a:solidFill>
                  <a:srgbClr val="D1D5DB"/>
                </a:solidFill>
                <a:latin typeface="Söhne"/>
              </a:rPr>
              <a:t>pl. k</a:t>
            </a:r>
            <a:r>
              <a:rPr lang="en-US" b="0" i="0">
                <a:solidFill>
                  <a:srgbClr val="D1D5DB"/>
                </a:solidFill>
                <a:effectLst/>
                <a:latin typeface="Söhne"/>
              </a:rPr>
              <a:t>liensoldali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és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szerveroldali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konfiguráció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endParaRPr lang="en-US" dirty="0">
              <a:solidFill>
                <a:schemeClr val="tx1"/>
              </a:solidFill>
            </a:endParaRP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2309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105</TotalTime>
  <Words>313</Words>
  <Application>Microsoft Office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-apple-system</vt:lpstr>
      <vt:lpstr>Arial</vt:lpstr>
      <vt:lpstr>Calibri</vt:lpstr>
      <vt:lpstr>Söhne</vt:lpstr>
      <vt:lpstr>Tw Cen MT</vt:lpstr>
      <vt:lpstr>Circuit</vt:lpstr>
      <vt:lpstr>Next.js</vt:lpstr>
      <vt:lpstr>Next.js főbb jellemzői</vt:lpstr>
      <vt:lpstr>mikor használjunk next.js-t? </vt:lpstr>
      <vt:lpstr>File system alapú routing</vt:lpstr>
      <vt:lpstr>SSR vs. Ssg vs. csr</vt:lpstr>
      <vt:lpstr>PowerPoint Presentation</vt:lpstr>
      <vt:lpstr>Next.js SEO</vt:lpstr>
      <vt:lpstr>SEO optimalizáció</vt:lpstr>
      <vt:lpstr>Nextauth.js</vt:lpstr>
      <vt:lpstr>AUTH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Next.js</dc:title>
  <dc:creator>Zoltán Felházi</dc:creator>
  <cp:lastModifiedBy>Kovács Gergő</cp:lastModifiedBy>
  <cp:revision>25</cp:revision>
  <dcterms:created xsi:type="dcterms:W3CDTF">2023-04-04T14:22:13Z</dcterms:created>
  <dcterms:modified xsi:type="dcterms:W3CDTF">2023-04-04T20:47:43Z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